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79" r:id="rId4"/>
    <p:sldId id="260" r:id="rId5"/>
    <p:sldId id="263" r:id="rId6"/>
    <p:sldId id="283" r:id="rId7"/>
    <p:sldId id="272" r:id="rId8"/>
    <p:sldId id="271" r:id="rId9"/>
    <p:sldId id="286" r:id="rId10"/>
    <p:sldId id="287" r:id="rId11"/>
    <p:sldId id="273" r:id="rId12"/>
    <p:sldId id="274" r:id="rId13"/>
    <p:sldId id="268" r:id="rId14"/>
    <p:sldId id="275" r:id="rId15"/>
    <p:sldId id="276" r:id="rId16"/>
    <p:sldId id="282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061" userDrawn="1">
          <p15:clr>
            <a:srgbClr val="A4A3A4"/>
          </p15:clr>
        </p15:guide>
        <p15:guide id="4" pos="249" userDrawn="1">
          <p15:clr>
            <a:srgbClr val="A4A3A4"/>
          </p15:clr>
        </p15:guide>
        <p15:guide id="5" orient="horz" pos="1026" userDrawn="1">
          <p15:clr>
            <a:srgbClr val="A4A3A4"/>
          </p15:clr>
        </p15:guide>
        <p15:guide id="6" orient="horz" pos="3022" userDrawn="1">
          <p15:clr>
            <a:srgbClr val="A4A3A4"/>
          </p15:clr>
        </p15:guide>
        <p15:guide id="7" orient="horz" pos="40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C89"/>
    <a:srgbClr val="FFEBAB"/>
    <a:srgbClr val="08C6DA"/>
    <a:srgbClr val="0CD8E2"/>
    <a:srgbClr val="FFD757"/>
    <a:srgbClr val="BA305B"/>
    <a:srgbClr val="425A71"/>
    <a:srgbClr val="666699"/>
    <a:srgbClr val="CC3866"/>
    <a:srgbClr val="2B6E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266" y="96"/>
      </p:cViewPr>
      <p:guideLst>
        <p:guide orient="horz" pos="2160"/>
        <p:guide pos="2880"/>
        <p:guide pos="3061"/>
        <p:guide pos="249"/>
        <p:guide orient="horz" pos="1026"/>
        <p:guide orient="horz" pos="3022"/>
        <p:guide orient="horz" pos="40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7068701871179E-2"/>
          <c:y val="6.7361587217192959E-2"/>
          <c:w val="0.92901749182773863"/>
          <c:h val="0.75164349086371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327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EF-4A68-8E2B-17D561AB8A4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EF-4A68-8E2B-17D561AB8A4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1591.1</c:v>
                </c:pt>
                <c:pt idx="1">
                  <c:v>3082.3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EF-4A68-8E2B-17D561AB8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5890320"/>
        <c:axId val="615890712"/>
      </c:barChart>
      <c:catAx>
        <c:axId val="61589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5890712"/>
        <c:crosses val="autoZero"/>
        <c:auto val="1"/>
        <c:lblAlgn val="ctr"/>
        <c:lblOffset val="100"/>
        <c:noMultiLvlLbl val="0"/>
      </c:catAx>
      <c:valAx>
        <c:axId val="615890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589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70623686177434E-2"/>
          <c:y val="4.4007925616748191E-2"/>
          <c:w val="0.92901749182773863"/>
          <c:h val="0.74735724520645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327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93-4EB4-B25F-79A14E1F52B9}"/>
              </c:ext>
            </c:extLst>
          </c:dPt>
          <c:dPt>
            <c:idx val="1"/>
            <c:invertIfNegative val="0"/>
            <c:bubble3D val="0"/>
            <c:spPr>
              <a:solidFill>
                <a:srgbClr val="0CD8E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93-4EB4-B25F-79A14E1F52B9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1256</c:v>
                </c:pt>
                <c:pt idx="1">
                  <c:v>2400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F93-4EB4-B25F-79A14E1F5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5403080"/>
        <c:axId val="635402688"/>
      </c:barChart>
      <c:catAx>
        <c:axId val="63540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5402688"/>
        <c:crosses val="autoZero"/>
        <c:auto val="1"/>
        <c:lblAlgn val="ctr"/>
        <c:lblOffset val="100"/>
        <c:noMultiLvlLbl val="0"/>
      </c:catAx>
      <c:valAx>
        <c:axId val="635402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5403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68803313649974E-2"/>
          <c:y val="9.4940805065271652E-2"/>
          <c:w val="0.92901749182773863"/>
          <c:h val="0.7350579028939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1F327D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8C6D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47-4429-A512-67810E8A02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4.8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B47-4429-A512-67810E8A0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5401904"/>
        <c:axId val="635401512"/>
      </c:barChart>
      <c:catAx>
        <c:axId val="63540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5401512"/>
        <c:crosses val="autoZero"/>
        <c:auto val="1"/>
        <c:lblAlgn val="ctr"/>
        <c:lblOffset val="100"/>
        <c:noMultiLvlLbl val="0"/>
      </c:catAx>
      <c:valAx>
        <c:axId val="635401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540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59742619321103E-2"/>
          <c:y val="0.19407429580225236"/>
          <c:w val="0.92901749182773863"/>
          <c:h val="0.60213177946350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327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2C-4768-916E-816DDCF3068E}"/>
              </c:ext>
            </c:extLst>
          </c:dPt>
          <c:dPt>
            <c:idx val="1"/>
            <c:invertIfNegative val="0"/>
            <c:bubble3D val="0"/>
            <c:spPr>
              <a:solidFill>
                <a:srgbClr val="0CD8E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2C-4768-916E-816DDCF306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2.0979999999999999</c:v>
                </c:pt>
                <c:pt idx="1">
                  <c:v>3.6640000000000001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C2C-4768-916E-816DDCF30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5399160"/>
        <c:axId val="635398768"/>
      </c:barChart>
      <c:catAx>
        <c:axId val="635399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5398768"/>
        <c:crosses val="autoZero"/>
        <c:auto val="1"/>
        <c:lblAlgn val="ctr"/>
        <c:lblOffset val="100"/>
        <c:noMultiLvlLbl val="0"/>
      </c:catAx>
      <c:valAx>
        <c:axId val="635398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5399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70738213367964E-2"/>
          <c:y val="0.16633223569406319"/>
          <c:w val="0.92901749182773863"/>
          <c:h val="0.68214400568497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327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E2-462E-9A5B-4EF23864D6E9}"/>
              </c:ext>
            </c:extLst>
          </c:dPt>
          <c:dPt>
            <c:idx val="1"/>
            <c:invertIfNegative val="0"/>
            <c:bubble3D val="0"/>
            <c:spPr>
              <a:solidFill>
                <a:srgbClr val="0CD8E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E2-462E-9A5B-4EF23864D6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122</c:v>
                </c:pt>
                <c:pt idx="1">
                  <c:v>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E2-462E-9A5B-4EF23864D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5397984"/>
        <c:axId val="635397592"/>
      </c:barChart>
      <c:catAx>
        <c:axId val="635397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5397592"/>
        <c:crosses val="autoZero"/>
        <c:auto val="1"/>
        <c:lblAlgn val="ctr"/>
        <c:lblOffset val="100"/>
        <c:noMultiLvlLbl val="0"/>
      </c:catAx>
      <c:valAx>
        <c:axId val="635397592"/>
        <c:scaling>
          <c:orientation val="minMax"/>
          <c:min val="60"/>
        </c:scaling>
        <c:delete val="1"/>
        <c:axPos val="l"/>
        <c:numFmt formatCode="General" sourceLinked="1"/>
        <c:majorTickMark val="out"/>
        <c:minorTickMark val="none"/>
        <c:tickLblPos val="nextTo"/>
        <c:crossAx val="63539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CB4F-4331-4B92-84F5-94812A557F94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11F18-CB6D-494A-8489-09923E389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2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43C0-CE10-413C-AB2F-B8C7DD024F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162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BA227-9A8B-4DC4-B3CF-0C82A83DDEC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80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43C0-CE10-413C-AB2F-B8C7DD024FF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6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2ADB-67A9-4B34-A99D-AD451353EB9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0CE-089F-425B-BD66-F72A52DF22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2ADB-67A9-4B34-A99D-AD451353EB9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0CE-089F-425B-BD66-F72A52DF2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2ADB-67A9-4B34-A99D-AD451353EB9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0CE-089F-425B-BD66-F72A52DF2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2ADB-67A9-4B34-A99D-AD451353EB9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0CE-089F-425B-BD66-F72A52DF2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2ADB-67A9-4B34-A99D-AD451353EB9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0CE-089F-425B-BD66-F72A52DF22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2ADB-67A9-4B34-A99D-AD451353EB9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0CE-089F-425B-BD66-F72A52DF2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2ADB-67A9-4B34-A99D-AD451353EB9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0CE-089F-425B-BD66-F72A52DF2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2ADB-67A9-4B34-A99D-AD451353EB9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0CE-089F-425B-BD66-F72A52DF2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2ADB-67A9-4B34-A99D-AD451353EB9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0CE-089F-425B-BD66-F72A52DF2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2ADB-67A9-4B34-A99D-AD451353EB9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0CE-089F-425B-BD66-F72A52DF2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2ADB-67A9-4B34-A99D-AD451353EB9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9630CE-089F-425B-BD66-F72A52DF224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772ADB-67A9-4B34-A99D-AD451353EB9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9630CE-089F-425B-BD66-F72A52DF224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jpg"/><Relationship Id="rId10" Type="http://schemas.openxmlformats.org/officeDocument/2006/relationships/image" Target="../media/image28.jpeg"/><Relationship Id="rId4" Type="http://schemas.openxmlformats.org/officeDocument/2006/relationships/image" Target="../media/image22.jp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tiff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accent2">
                <a:lumMod val="75000"/>
              </a:schemeClr>
            </a:gs>
            <a:gs pos="63000">
              <a:schemeClr val="tx2"/>
            </a:gs>
            <a:gs pos="100000">
              <a:schemeClr val="accent2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C9ADD2-A4F5-F266-05C2-CC38E1326E68}"/>
              </a:ext>
            </a:extLst>
          </p:cNvPr>
          <p:cNvSpPr txBox="1"/>
          <p:nvPr/>
        </p:nvSpPr>
        <p:spPr>
          <a:xfrm>
            <a:off x="1056161" y="5618992"/>
            <a:ext cx="7031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99"/>
              </a:spcAft>
            </a:pPr>
            <a:r>
              <a:rPr lang="ru-RU" sz="3000" b="1" dirty="0">
                <a:solidFill>
                  <a:srgbClr val="20419A"/>
                </a:solidFill>
                <a:latin typeface="+mj-lt"/>
                <a:cs typeface="Arial" panose="020B0604020202020204" pitchFamily="34" charset="0"/>
              </a:rPr>
              <a:t>Всероссийский</a:t>
            </a:r>
            <a:r>
              <a:rPr lang="ru-RU" sz="30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b="1" dirty="0">
                <a:solidFill>
                  <a:srgbClr val="20419A"/>
                </a:solidFill>
                <a:latin typeface="+mj-lt"/>
                <a:cs typeface="Arial" panose="020B0604020202020204" pitchFamily="34" charset="0"/>
              </a:rPr>
              <a:t>конкурс организаций «</a:t>
            </a:r>
            <a:r>
              <a:rPr lang="ru-RU" sz="3000" b="1" dirty="0" err="1">
                <a:solidFill>
                  <a:srgbClr val="20419A"/>
                </a:solidFill>
                <a:latin typeface="+mj-lt"/>
                <a:cs typeface="Arial" panose="020B0604020202020204" pitchFamily="34" charset="0"/>
              </a:rPr>
              <a:t>ЛидерыОтрасли.РФ</a:t>
            </a:r>
            <a:r>
              <a:rPr lang="ru-RU" sz="3000" b="1" dirty="0">
                <a:solidFill>
                  <a:srgbClr val="20419A"/>
                </a:solidFill>
                <a:latin typeface="+mj-lt"/>
                <a:cs typeface="Arial" panose="020B0604020202020204" pitchFamily="34" charset="0"/>
              </a:rPr>
              <a:t>»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>
          <a:xfrm>
            <a:off x="2019295" y="764703"/>
            <a:ext cx="5105410" cy="12241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58559"/>
            <a:ext cx="4442308" cy="3273117"/>
          </a:xfrm>
          <a:prstGeom prst="rect">
            <a:avLst/>
          </a:prstGeom>
          <a:effectLst>
            <a:outerShdw blurRad="546100" dist="50800" dir="5400000" algn="ctr" rotWithShape="0">
              <a:srgbClr val="000000">
                <a:alpha val="60000"/>
              </a:srgbClr>
            </a:outerShdw>
            <a:softEdge rad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1F2D3A2-324E-DC0F-7FEE-2DB633C306EA}"/>
              </a:ext>
            </a:extLst>
          </p:cNvPr>
          <p:cNvSpPr txBox="1"/>
          <p:nvPr/>
        </p:nvSpPr>
        <p:spPr>
          <a:xfrm>
            <a:off x="2241423" y="1562990"/>
            <a:ext cx="6273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F327D"/>
                </a:solidFill>
                <a:cs typeface="Arial" panose="020B0604020202020204" pitchFamily="34" charset="0"/>
              </a:rPr>
              <a:t>     </a:t>
            </a:r>
            <a:r>
              <a:rPr lang="ru-RU" dirty="0">
                <a:solidFill>
                  <a:srgbClr val="1F327D"/>
                </a:solidFill>
                <a:latin typeface="+mj-lt"/>
                <a:cs typeface="Arial" panose="020B0604020202020204" pitchFamily="34" charset="0"/>
              </a:rPr>
              <a:t>к</a:t>
            </a:r>
            <a:r>
              <a:rPr lang="ru-RU" dirty="0" smtClean="0">
                <a:solidFill>
                  <a:srgbClr val="1F327D"/>
                </a:solidFill>
                <a:latin typeface="+mj-lt"/>
                <a:cs typeface="Arial" panose="020B0604020202020204" pitchFamily="34" charset="0"/>
              </a:rPr>
              <a:t>оличества заключенных договоров до </a:t>
            </a:r>
            <a:r>
              <a:rPr lang="ru-RU" sz="2400" b="1" dirty="0" smtClean="0">
                <a:solidFill>
                  <a:srgbClr val="1F327D"/>
                </a:solidFill>
                <a:latin typeface="+mj-lt"/>
                <a:cs typeface="Arial" panose="020B0604020202020204" pitchFamily="34" charset="0"/>
              </a:rPr>
              <a:t>1 891 ед.</a:t>
            </a:r>
            <a:r>
              <a:rPr lang="ru-RU" b="1" dirty="0" smtClean="0">
                <a:solidFill>
                  <a:srgbClr val="1F327D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dirty="0" smtClean="0">
                <a:solidFill>
                  <a:srgbClr val="1F327D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1F327D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b="1" dirty="0" smtClean="0">
              <a:solidFill>
                <a:srgbClr val="1F327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F2D3A2-324E-DC0F-7FEE-2DB633C306EA}"/>
              </a:ext>
            </a:extLst>
          </p:cNvPr>
          <p:cNvSpPr txBox="1"/>
          <p:nvPr/>
        </p:nvSpPr>
        <p:spPr>
          <a:xfrm>
            <a:off x="395288" y="3217230"/>
            <a:ext cx="81005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Научно-техническое сопровождение проектирования реконструкции и строительства знаковых объектов: 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Космодром 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«Восточный» (Амурская область)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ru-RU" sz="16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Лахта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-центр 2 (г. Санкт-Петербург)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Синхротрон-лазер «Сила</a:t>
            </a:r>
            <a:r>
              <a:rPr lang="ru-RU" sz="16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» 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(г. Протвино</a:t>
            </a:r>
            <a:r>
              <a:rPr lang="ru-RU" sz="16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) и Скиф (г. Новосибирск)</a:t>
            </a:r>
            <a:endParaRPr lang="ru-RU" sz="1600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Севастопольский театр оперы и балета (Республика Крым)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АЭС «</a:t>
            </a:r>
            <a:r>
              <a:rPr lang="ru-RU" sz="16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Аккую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» ( Турция</a:t>
            </a:r>
            <a:r>
              <a:rPr lang="ru-RU" sz="16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), АЭС </a:t>
            </a:r>
            <a:r>
              <a:rPr lang="ru-RU" sz="1600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Руппур</a:t>
            </a:r>
            <a:r>
              <a:rPr lang="ru-RU" sz="16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(Бангладеш), Аль-</a:t>
            </a:r>
            <a:r>
              <a:rPr lang="ru-RU" sz="16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Д</a:t>
            </a:r>
            <a:r>
              <a:rPr lang="ru-RU" sz="1600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абаа</a:t>
            </a:r>
            <a:r>
              <a:rPr lang="ru-RU" sz="16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(Египет), АЭС </a:t>
            </a:r>
            <a:r>
              <a:rPr lang="ru-RU" sz="1600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Пакш</a:t>
            </a:r>
            <a:r>
              <a:rPr lang="ru-RU" sz="16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(Венгрия), Курская АЭС, </a:t>
            </a:r>
            <a:r>
              <a:rPr lang="ru-RU" sz="16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Балаковская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АЭС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, Белоярская АЭС и др</a:t>
            </a:r>
            <a:r>
              <a:rPr lang="ru-RU" sz="16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Совет Федерации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Совет Безопасности 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МИД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F2D3A2-324E-DC0F-7FEE-2DB633C306EA}"/>
              </a:ext>
            </a:extLst>
          </p:cNvPr>
          <p:cNvSpPr txBox="1"/>
          <p:nvPr/>
        </p:nvSpPr>
        <p:spPr>
          <a:xfrm>
            <a:off x="2241423" y="2003252"/>
            <a:ext cx="5987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F327D"/>
                </a:solidFill>
                <a:cs typeface="Arial" panose="020B0604020202020204" pitchFamily="34" charset="0"/>
              </a:rPr>
              <a:t>     </a:t>
            </a:r>
            <a:r>
              <a:rPr lang="ru-RU" dirty="0" smtClean="0">
                <a:solidFill>
                  <a:srgbClr val="1F327D"/>
                </a:solidFill>
                <a:latin typeface="+mj-lt"/>
                <a:cs typeface="Arial" panose="020B0604020202020204" pitchFamily="34" charset="0"/>
              </a:rPr>
              <a:t>общей стоимости договоров </a:t>
            </a:r>
            <a:r>
              <a:rPr lang="ru-RU" sz="2400" b="1" dirty="0" smtClean="0">
                <a:solidFill>
                  <a:srgbClr val="1F327D"/>
                </a:solidFill>
                <a:latin typeface="+mj-lt"/>
                <a:cs typeface="Arial" panose="020B0604020202020204" pitchFamily="34" charset="0"/>
              </a:rPr>
              <a:t>5 175,7 </a:t>
            </a:r>
            <a:r>
              <a:rPr lang="ru-RU" sz="2400" b="1" dirty="0">
                <a:solidFill>
                  <a:srgbClr val="1F327D"/>
                </a:solidFill>
                <a:latin typeface="+mj-lt"/>
                <a:cs typeface="Arial" panose="020B0604020202020204" pitchFamily="34" charset="0"/>
              </a:rPr>
              <a:t>млн руб.    </a:t>
            </a:r>
            <a:endParaRPr lang="en-US" sz="2400" b="1" dirty="0">
              <a:solidFill>
                <a:srgbClr val="1F327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2207335" y="1746828"/>
            <a:ext cx="293140" cy="52851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F2D3A2-324E-DC0F-7FEE-2DB633C306EA}"/>
              </a:ext>
            </a:extLst>
          </p:cNvPr>
          <p:cNvSpPr txBox="1"/>
          <p:nvPr/>
        </p:nvSpPr>
        <p:spPr>
          <a:xfrm>
            <a:off x="2191056" y="2462118"/>
            <a:ext cx="454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F327D"/>
                </a:solidFill>
                <a:cs typeface="Arial" panose="020B0604020202020204" pitchFamily="34" charset="0"/>
              </a:rPr>
              <a:t>      </a:t>
            </a:r>
            <a:r>
              <a:rPr lang="ru-RU" dirty="0" smtClean="0">
                <a:solidFill>
                  <a:srgbClr val="1F327D"/>
                </a:solidFill>
                <a:latin typeface="+mj-lt"/>
                <a:cs typeface="Arial" panose="020B0604020202020204" pitchFamily="34" charset="0"/>
              </a:rPr>
              <a:t>средней заработной платы </a:t>
            </a:r>
            <a:r>
              <a:rPr lang="ru-RU" dirty="0">
                <a:solidFill>
                  <a:srgbClr val="1F327D"/>
                </a:solidFill>
                <a:latin typeface="+mj-lt"/>
                <a:cs typeface="Arial" panose="020B0604020202020204" pitchFamily="34" charset="0"/>
              </a:rPr>
              <a:t>на</a:t>
            </a:r>
            <a:r>
              <a:rPr lang="ru-RU" sz="2400" b="1" dirty="0">
                <a:solidFill>
                  <a:srgbClr val="1F327D"/>
                </a:solidFill>
                <a:latin typeface="+mj-lt"/>
                <a:cs typeface="Arial" panose="020B0604020202020204" pitchFamily="34" charset="0"/>
              </a:rPr>
              <a:t> 12,5 </a:t>
            </a:r>
            <a:r>
              <a:rPr lang="ru-RU" sz="2400" b="1" dirty="0" smtClean="0">
                <a:solidFill>
                  <a:srgbClr val="1F327D"/>
                </a:solidFill>
                <a:latin typeface="+mj-lt"/>
                <a:cs typeface="Arial" panose="020B0604020202020204" pitchFamily="34" charset="0"/>
              </a:rPr>
              <a:t>%</a:t>
            </a:r>
            <a:endParaRPr lang="en-US" dirty="0">
              <a:solidFill>
                <a:srgbClr val="1F327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2207335" y="2397703"/>
            <a:ext cx="293140" cy="509905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F2D3A2-324E-DC0F-7FEE-2DB633C306EA}"/>
              </a:ext>
            </a:extLst>
          </p:cNvPr>
          <p:cNvSpPr txBox="1"/>
          <p:nvPr/>
        </p:nvSpPr>
        <p:spPr>
          <a:xfrm>
            <a:off x="1579711" y="1673513"/>
            <a:ext cx="514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F327D"/>
                </a:solidFill>
                <a:cs typeface="Arial" panose="020B0604020202020204" pitchFamily="34" charset="0"/>
              </a:rPr>
              <a:t>Р</a:t>
            </a:r>
          </a:p>
          <a:p>
            <a:pPr algn="ctr"/>
            <a:r>
              <a:rPr lang="ru-RU" sz="2000" b="1" dirty="0" smtClean="0">
                <a:solidFill>
                  <a:srgbClr val="1F327D"/>
                </a:solidFill>
                <a:cs typeface="Arial" panose="020B0604020202020204" pitchFamily="34" charset="0"/>
              </a:rPr>
              <a:t>О</a:t>
            </a:r>
          </a:p>
          <a:p>
            <a:pPr algn="ctr"/>
            <a:r>
              <a:rPr lang="ru-RU" sz="2000" b="1" dirty="0" smtClean="0">
                <a:solidFill>
                  <a:srgbClr val="1F327D"/>
                </a:solidFill>
                <a:cs typeface="Arial" panose="020B0604020202020204" pitchFamily="34" charset="0"/>
              </a:rPr>
              <a:t>С</a:t>
            </a:r>
          </a:p>
          <a:p>
            <a:pPr algn="ctr"/>
            <a:r>
              <a:rPr lang="ru-RU" sz="2000" b="1" dirty="0">
                <a:solidFill>
                  <a:srgbClr val="1F327D"/>
                </a:solidFill>
                <a:cs typeface="Arial" panose="020B0604020202020204" pitchFamily="34" charset="0"/>
              </a:rPr>
              <a:t>Т</a:t>
            </a:r>
            <a:endParaRPr lang="en-US" sz="2000" b="1" dirty="0" smtClean="0">
              <a:solidFill>
                <a:srgbClr val="1F327D"/>
              </a:solidFill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07870" y="867068"/>
            <a:ext cx="5928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КЛЮЧЕВЫЕ ДОСТИЖЕНИЯ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2022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ГОДА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44824"/>
            <a:ext cx="4680520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Повышение квалификации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специалистов в области инженерных изысканий, проектирования и строительства 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1" indent="-3429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Обучение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 аспирантуре</a:t>
            </a:r>
          </a:p>
          <a:p>
            <a:pPr marL="342900" lvl="1" indent="-3429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Подготовка и/или защита диссертаций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на соискание ученой степени кандидата наук, доктора наук по научным специальностям: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209179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УЧЕБНЫЙ ЦЕНТР АО «НИЦ «СТРОИТЕЛЬСТВО» ПРЕДЛАГАЕТ:</a:t>
            </a:r>
            <a:endParaRPr lang="ru-RU" sz="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766" y="3719685"/>
            <a:ext cx="43040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2.1.1</a:t>
            </a:r>
            <a:r>
              <a:rPr lang="ru-RU" sz="1400" dirty="0" smtClean="0"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– «Строительные конструкции, здания и сооружения» </a:t>
            </a:r>
          </a:p>
          <a:p>
            <a:pPr marL="628650" lvl="1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2.1.2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– «Основания и фундаменты, подземные сооружения»</a:t>
            </a:r>
          </a:p>
          <a:p>
            <a:pPr marL="628650" lvl="1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2.1.5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– «Строительные материалы и изделия»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75756" y="696663"/>
            <a:ext cx="43924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ПОДГОТОВКА КАДРОВ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769" y="1726957"/>
            <a:ext cx="3141159" cy="2331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Прямоугольник 40"/>
          <p:cNvSpPr/>
          <p:nvPr/>
        </p:nvSpPr>
        <p:spPr>
          <a:xfrm>
            <a:off x="5309166" y="4291931"/>
            <a:ext cx="3769105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450"/>
              </a:spcBef>
              <a:spcAft>
                <a:spcPts val="45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Формы обучения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аспирантуре:</a:t>
            </a:r>
          </a:p>
          <a:p>
            <a:pPr marL="285750" lvl="1" indent="-28575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Очная</a:t>
            </a:r>
          </a:p>
          <a:p>
            <a:pPr marL="285750" lvl="1" indent="-28575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Заочная</a:t>
            </a:r>
          </a:p>
          <a:p>
            <a:pPr marL="285750" lvl="1" indent="-28575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Прикрепление лиц для подготовки диссертации на соискание ученой степени кандидата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наук*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11774" y="6125234"/>
            <a:ext cx="3563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/>
            <a:r>
              <a:rPr lang="ru-RU" sz="1000" dirty="0">
                <a:solidFill>
                  <a:schemeClr val="accent1">
                    <a:lumMod val="75000"/>
                  </a:schemeClr>
                </a:solidFill>
              </a:rPr>
              <a:t>* Без освоения программ подготовки научно-педагогических кадров в аспирантуре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8291" y="6099948"/>
            <a:ext cx="418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accent1">
                    <a:lumMod val="75000"/>
                  </a:schemeClr>
                </a:solidFill>
              </a:rPr>
              <a:t>Бессрочная лицензия на право ведения образовательной деятельности от 20.08.2015 года № 1608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8291" y="515719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Совет по защите докторских и кандидатских диссертаций 54.1.002.01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87" y="101103"/>
            <a:ext cx="3021580" cy="6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8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9"/>
    </mc:Choice>
    <mc:Fallback xmlns="">
      <p:transition spd="slow" advTm="731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36757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ИЗДАТЕЛЬСКАЯ ДЕЯТЕЛЬНОСТЬ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1" y="1179970"/>
            <a:ext cx="30788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Сборник научных статей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ВЕСТНИК 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НИЦ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«СТРОИТЕЛЬСТВО»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0386" y="4941122"/>
            <a:ext cx="26139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Содержит статьи, посвященные актуальным проблемам </a:t>
            </a: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и перспективам строительной науки, непосредственно </a:t>
            </a: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связанным с решением практических задач. 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07344" y="1255501"/>
            <a:ext cx="29483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Журнал 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СТРОИТЕЛЬНАЯ МЕХАНИКА И РАСЧЕТ СООРУЖЕНИЙ»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35684" y="3974680"/>
            <a:ext cx="1687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CD8E2"/>
                </a:solidFill>
              </a:rPr>
              <a:t>Включен в утвержденный перечень ВАК, </a:t>
            </a:r>
            <a:r>
              <a:rPr lang="en-US" sz="1200" b="1" dirty="0">
                <a:solidFill>
                  <a:srgbClr val="0CD8E2"/>
                </a:solidFill>
              </a:rPr>
              <a:t>RSCI</a:t>
            </a:r>
            <a:r>
              <a:rPr lang="ru-RU" sz="1200" b="1" dirty="0">
                <a:solidFill>
                  <a:srgbClr val="0CD8E2"/>
                </a:solidFill>
              </a:rPr>
              <a:t> </a:t>
            </a:r>
          </a:p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28770" y="3246727"/>
            <a:ext cx="13859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accent1">
                    <a:lumMod val="75000"/>
                  </a:schemeClr>
                </a:solidFill>
              </a:rPr>
              <a:t>Подписной индекс </a:t>
            </a:r>
          </a:p>
          <a:p>
            <a:pPr algn="ctr"/>
            <a:r>
              <a:rPr lang="ru-RU" sz="1300" b="1" dirty="0">
                <a:solidFill>
                  <a:schemeClr val="accent1">
                    <a:lumMod val="75000"/>
                  </a:schemeClr>
                </a:solidFill>
              </a:rPr>
              <a:t>36569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55778" y="3306775"/>
            <a:ext cx="151149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accent1">
                    <a:lumMod val="75000"/>
                  </a:schemeClr>
                </a:solidFill>
              </a:rPr>
              <a:t>Подписной индекс </a:t>
            </a:r>
            <a:endParaRPr lang="ru-RU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</a:rPr>
              <a:t>18317</a:t>
            </a:r>
            <a:endParaRPr lang="ru-RU" sz="13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73419" y="5038977"/>
            <a:ext cx="29207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Важнейшие проблемы, решению которых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способствует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журнал: обобщение новых достижений в области расчета сооружений для совершенствования нормативной базы проектирования конструкций из различных материалов.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78" y="1918634"/>
            <a:ext cx="2725405" cy="523220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Периодическое печатное 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и сетевое издание 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06107" y="1965368"/>
            <a:ext cx="2825237" cy="523220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Периодическое печатное 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издание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78500" y="4688018"/>
            <a:ext cx="265854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</a:rPr>
              <a:t>Индексируется 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</a:rPr>
              <a:t>базой РИНЦ 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13018" y="2506003"/>
            <a:ext cx="803247" cy="667096"/>
          </a:xfrm>
          <a:prstGeom prst="rect">
            <a:avLst/>
          </a:prstGeom>
          <a:solidFill>
            <a:schemeClr val="bg1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4 раза в год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89091" y="2517507"/>
            <a:ext cx="792088" cy="667096"/>
          </a:xfrm>
          <a:prstGeom prst="rect">
            <a:avLst/>
          </a:prstGeom>
          <a:solidFill>
            <a:schemeClr val="bg1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6</a:t>
            </a:r>
            <a:r>
              <a:rPr lang="ru-RU" sz="1600" dirty="0" smtClean="0">
                <a:solidFill>
                  <a:schemeClr val="tx2"/>
                </a:solidFill>
              </a:rPr>
              <a:t> раз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в год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27892" y="6463133"/>
            <a:ext cx="2770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>
                <a:solidFill>
                  <a:schemeClr val="accent3"/>
                </a:solidFill>
                <a:uFill>
                  <a:noFill/>
                </a:uFill>
                <a:ea typeface="Roboto Condensed"/>
                <a:cs typeface="Roboto Condensed"/>
              </a:rPr>
              <a:t>www.stroy-mex.narod.ru</a:t>
            </a:r>
            <a:endParaRPr lang="ru-RU" sz="1600" dirty="0">
              <a:solidFill>
                <a:schemeClr val="accent3"/>
              </a:solidFill>
              <a:uFill>
                <a:noFill/>
              </a:uFill>
              <a:ea typeface="Roboto Condensed"/>
              <a:cs typeface="Roboto Condensed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2073" y="4717171"/>
            <a:ext cx="265854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</a:rPr>
              <a:t>Индексируется 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</a:rPr>
              <a:t>базой РИНЦ   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-1" y="6444147"/>
            <a:ext cx="31017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/>
                </a:solidFill>
                <a:uFill>
                  <a:noFill/>
                </a:uFill>
                <a:ea typeface="Roboto Condensed"/>
                <a:cs typeface="Roboto Condensed"/>
              </a:rPr>
              <a:t>www.</a:t>
            </a:r>
            <a:r>
              <a:rPr lang="ru-RU" sz="1600" dirty="0" smtClean="0">
                <a:solidFill>
                  <a:schemeClr val="accent3"/>
                </a:solidFill>
                <a:uFill>
                  <a:noFill/>
                </a:uFill>
                <a:ea typeface="Roboto Condensed"/>
                <a:cs typeface="Roboto Condensed"/>
              </a:rPr>
              <a:t>vestnik.cstroy.ru</a:t>
            </a:r>
            <a:endParaRPr lang="ru-RU" sz="1600" dirty="0">
              <a:solidFill>
                <a:schemeClr val="accent3"/>
              </a:solidFill>
              <a:uFill>
                <a:noFill/>
              </a:uFill>
              <a:ea typeface="Roboto Condensed"/>
              <a:cs typeface="Roboto Condensed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87" y="101103"/>
            <a:ext cx="3021580" cy="6774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6" y="2555907"/>
            <a:ext cx="1361055" cy="194441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27" y="2555907"/>
            <a:ext cx="1280915" cy="19759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5" name="Прямоугольник 24"/>
          <p:cNvSpPr/>
          <p:nvPr/>
        </p:nvSpPr>
        <p:spPr>
          <a:xfrm>
            <a:off x="6047270" y="1268733"/>
            <a:ext cx="3088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Научно-технический 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ж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урнал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«БЕТОН И ЖЕЛЕЗОБЕТОН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03143" y="4741068"/>
            <a:ext cx="290145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В журнале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публикуются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результаты теоретических и экспериментальных исследований в области теории и технологии бетона и железобетона, а также проектирования, расчета, производства, возведения и эксплуатации железобетонных конструкций.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646603" y="3277084"/>
            <a:ext cx="13859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accent1">
                    <a:lumMod val="75000"/>
                  </a:schemeClr>
                </a:solidFill>
              </a:rPr>
              <a:t>Подписной индекс </a:t>
            </a:r>
            <a:endParaRPr lang="ru-RU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300" b="1" dirty="0">
                <a:solidFill>
                  <a:schemeClr val="accent1">
                    <a:lumMod val="75000"/>
                  </a:schemeClr>
                </a:solidFill>
              </a:rPr>
              <a:t>85502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195984" y="1993957"/>
            <a:ext cx="2609150" cy="523220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Периодическое печатное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издание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884368" y="2477416"/>
            <a:ext cx="757696" cy="667096"/>
          </a:xfrm>
          <a:prstGeom prst="rect">
            <a:avLst/>
          </a:prstGeom>
          <a:solidFill>
            <a:schemeClr val="bg1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6</a:t>
            </a:r>
            <a:r>
              <a:rPr lang="ru-RU" sz="1600" dirty="0" smtClean="0">
                <a:solidFill>
                  <a:schemeClr val="tx2"/>
                </a:solidFill>
              </a:rPr>
              <a:t> раз </a:t>
            </a:r>
            <a:r>
              <a:rPr lang="ru-RU" sz="1600" dirty="0">
                <a:solidFill>
                  <a:schemeClr val="tx2"/>
                </a:solidFill>
              </a:rPr>
              <a:t>в год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193137" y="4695467"/>
            <a:ext cx="233974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</a:rPr>
              <a:t>Индексируется базой РИНЦ  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094174" y="6453188"/>
            <a:ext cx="30104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/>
                </a:solidFill>
                <a:uFill>
                  <a:noFill/>
                </a:uFill>
                <a:ea typeface="Roboto Condensed"/>
                <a:cs typeface="Roboto Condensed"/>
              </a:rPr>
              <a:t>www.bzhb.ru</a:t>
            </a:r>
            <a:endParaRPr lang="ru-RU" sz="1600" dirty="0">
              <a:solidFill>
                <a:schemeClr val="accent3"/>
              </a:solidFill>
              <a:uFill>
                <a:noFill/>
              </a:uFill>
              <a:ea typeface="Roboto Condensed"/>
              <a:cs typeface="Roboto Condensed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42" y="2529873"/>
            <a:ext cx="1345989" cy="19490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54036" y="3924548"/>
            <a:ext cx="1398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CD8E2"/>
                </a:solidFill>
              </a:rPr>
              <a:t>Включен в утвержденный перечень ВАК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057740" y="1302752"/>
            <a:ext cx="4394" cy="55107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6111787" y="1353637"/>
            <a:ext cx="202" cy="545984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695648" y="3976735"/>
            <a:ext cx="1358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CD8E2"/>
                </a:solidFill>
              </a:rPr>
              <a:t>В процессе подачи в </a:t>
            </a:r>
            <a:r>
              <a:rPr lang="ru-RU" sz="1200" b="1" dirty="0" smtClean="0">
                <a:solidFill>
                  <a:srgbClr val="0CD8E2"/>
                </a:solidFill>
              </a:rPr>
              <a:t>перечень </a:t>
            </a:r>
            <a:r>
              <a:rPr lang="ru-RU" sz="1200" b="1" dirty="0">
                <a:solidFill>
                  <a:srgbClr val="0CD8E2"/>
                </a:solidFill>
              </a:rPr>
              <a:t>ВАК</a:t>
            </a:r>
          </a:p>
        </p:txBody>
      </p:sp>
    </p:spTree>
    <p:extLst>
      <p:ext uri="{BB962C8B-B14F-4D97-AF65-F5344CB8AC3E}">
        <p14:creationId xmlns:p14="http://schemas.microsoft.com/office/powerpoint/2010/main" val="23758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87"/>
          <p:cNvPicPr preferRelativeResize="0"/>
          <p:nvPr/>
        </p:nvPicPr>
        <p:blipFill rotWithShape="1">
          <a:blip r:embed="rId2">
            <a:alphaModFix/>
          </a:blip>
          <a:srcRect r="51845"/>
          <a:stretch/>
        </p:blipFill>
        <p:spPr>
          <a:xfrm>
            <a:off x="162441" y="1150915"/>
            <a:ext cx="672269" cy="2804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22994" y="5733256"/>
            <a:ext cx="7530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Прорабатывается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возможность и перспективы открытия филиалов на Юге,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районах Дальнего Востока (Камчатка, Сахалин, Владивосток),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Ямале (Нарьян-Мар), в Якутии и на Чукотке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3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33292" y="950203"/>
            <a:ext cx="8559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СОЗДАНИЕ ФИЛИАЛОВ И ПРЕДСТАВИТЕЛЬСТВ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466662" y="3370228"/>
            <a:ext cx="36033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2020 году подписано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соглашение о сотрудничестве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открыто Сибирское отделение ЦНИИСК им. В.А. Кучеренко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АО «НИЦ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«Строительство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  (г. Иркутск)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498575" y="1711216"/>
            <a:ext cx="37199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В 2020 году подписано соглашение с ООО «НПП «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Фундамент» в                             г. Норильске Красноярского края - восстановлен филиал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АО «НИЦ «Строительство» </a:t>
            </a:r>
          </a:p>
        </p:txBody>
      </p:sp>
      <p:sp>
        <p:nvSpPr>
          <p:cNvPr id="115" name="Волна 114"/>
          <p:cNvSpPr/>
          <p:nvPr/>
        </p:nvSpPr>
        <p:spPr>
          <a:xfrm>
            <a:off x="4499992" y="4684425"/>
            <a:ext cx="293303" cy="208053"/>
          </a:xfrm>
          <a:prstGeom prst="wav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116" name="Волна 115"/>
          <p:cNvSpPr/>
          <p:nvPr/>
        </p:nvSpPr>
        <p:spPr>
          <a:xfrm>
            <a:off x="6078033" y="4713461"/>
            <a:ext cx="293303" cy="208053"/>
          </a:xfrm>
          <a:prstGeom prst="wav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TextBox 116"/>
          <p:cNvSpPr txBox="1"/>
          <p:nvPr/>
        </p:nvSpPr>
        <p:spPr>
          <a:xfrm>
            <a:off x="4788024" y="4659360"/>
            <a:ext cx="877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- открыто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364335" y="4664169"/>
            <a:ext cx="2037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- планируется к открытию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82267"/>
            <a:ext cx="5383201" cy="26660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87" y="101103"/>
            <a:ext cx="3021580" cy="6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8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8"/>
          <a:stretch/>
        </p:blipFill>
        <p:spPr bwMode="auto">
          <a:xfrm>
            <a:off x="2823134" y="1950743"/>
            <a:ext cx="1816872" cy="2275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Shape 4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958" y="5020455"/>
            <a:ext cx="2251802" cy="1607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Shape 484"/>
          <p:cNvSpPr txBox="1">
            <a:spLocks/>
          </p:cNvSpPr>
          <p:nvPr/>
        </p:nvSpPr>
        <p:spPr>
          <a:xfrm>
            <a:off x="4873011" y="1364834"/>
            <a:ext cx="2048288" cy="800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157163" algn="ctr">
              <a:spcBef>
                <a:spcPts val="0"/>
              </a:spcBef>
              <a:buClr>
                <a:srgbClr val="C7D3E6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sym typeface="Roboto Condensed Light"/>
              </a:rPr>
              <a:t>  Останкинская</a:t>
            </a:r>
          </a:p>
          <a:p>
            <a:pPr marL="114300" indent="0" algn="ctr">
              <a:spcBef>
                <a:spcPts val="0"/>
              </a:spcBef>
              <a:buClr>
                <a:srgbClr val="C7D3E6"/>
              </a:buClr>
              <a:buSzPts val="1800"/>
              <a:buNone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sym typeface="Roboto Condensed Light"/>
              </a:rPr>
              <a:t>телебашня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sym typeface="Roboto Condensed Light"/>
            </a:endParaRPr>
          </a:p>
        </p:txBody>
      </p:sp>
      <p:pic>
        <p:nvPicPr>
          <p:cNvPr id="40" name="Shape 4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0408" y="1957057"/>
            <a:ext cx="1771951" cy="2257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58" y="1959660"/>
            <a:ext cx="1737786" cy="226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Shape 484"/>
          <p:cNvSpPr txBox="1">
            <a:spLocks/>
          </p:cNvSpPr>
          <p:nvPr/>
        </p:nvSpPr>
        <p:spPr>
          <a:xfrm>
            <a:off x="287960" y="1268760"/>
            <a:ext cx="2735797" cy="54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157163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sym typeface="Roboto Condensed Light"/>
              </a:rPr>
              <a:t>  Московский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sym typeface="Roboto Condensed Light"/>
              </a:rPr>
              <a:t>Кремль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sym typeface="Roboto Condensed Light"/>
            </a:endParaRPr>
          </a:p>
        </p:txBody>
      </p:sp>
      <p:sp>
        <p:nvSpPr>
          <p:cNvPr id="43" name="Shape 484"/>
          <p:cNvSpPr txBox="1">
            <a:spLocks/>
          </p:cNvSpPr>
          <p:nvPr/>
        </p:nvSpPr>
        <p:spPr>
          <a:xfrm>
            <a:off x="2599069" y="1260981"/>
            <a:ext cx="2265002" cy="73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17145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sym typeface="Roboto Condensed Light"/>
              </a:rPr>
              <a:t>  ММДЦ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sym typeface="Roboto Condensed Light"/>
              </a:rPr>
              <a:t>«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sym typeface="Roboto Condensed Light"/>
              </a:rPr>
              <a:t>Москва-Сити»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sym typeface="Roboto Condensed Light"/>
            </a:endParaRPr>
          </a:p>
        </p:txBody>
      </p:sp>
      <p:sp>
        <p:nvSpPr>
          <p:cNvPr id="45" name="Shape 484"/>
          <p:cNvSpPr txBox="1">
            <a:spLocks/>
          </p:cNvSpPr>
          <p:nvPr/>
        </p:nvSpPr>
        <p:spPr>
          <a:xfrm>
            <a:off x="7000068" y="1707691"/>
            <a:ext cx="1973679" cy="2572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spcBef>
                <a:spcPts val="600"/>
              </a:spcBef>
              <a:buClr>
                <a:srgbClr val="C7D3E6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sym typeface="Roboto Condensed Light"/>
              </a:rPr>
              <a:t>Московский планетарий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sym typeface="Roboto Condensed Light"/>
            </a:endParaRPr>
          </a:p>
          <a:p>
            <a:pPr marL="457200">
              <a:spcBef>
                <a:spcPts val="600"/>
              </a:spcBef>
              <a:buClr>
                <a:srgbClr val="C7D3E6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sym typeface="Roboto Condensed Light"/>
              </a:rPr>
              <a:t>Гостиный двор</a:t>
            </a:r>
          </a:p>
          <a:p>
            <a:pPr marL="457200">
              <a:spcBef>
                <a:spcPts val="600"/>
              </a:spcBef>
              <a:buClr>
                <a:srgbClr val="C7D3E6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sym typeface="Roboto Condensed Light"/>
              </a:rPr>
              <a:t>ТЦ «Охотный ряд»</a:t>
            </a:r>
          </a:p>
          <a:p>
            <a:pPr marL="457200">
              <a:spcBef>
                <a:spcPts val="600"/>
              </a:spcBef>
              <a:buClr>
                <a:srgbClr val="C7D3E6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sym typeface="Roboto Condensed Light"/>
              </a:rPr>
              <a:t>Московский зоопарк</a:t>
            </a:r>
          </a:p>
          <a:p>
            <a:pPr marL="457200">
              <a:spcBef>
                <a:spcPts val="600"/>
              </a:spcBef>
              <a:buClr>
                <a:srgbClr val="C7D3E6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sym typeface="Roboto Condensed Light"/>
              </a:rPr>
              <a:t>Сталинские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sym typeface="Roboto Condensed Light"/>
              </a:rPr>
              <a:t>высотки</a:t>
            </a:r>
          </a:p>
          <a:p>
            <a:pPr marL="457200">
              <a:spcBef>
                <a:spcPts val="600"/>
              </a:spcBef>
              <a:buClr>
                <a:srgbClr val="C7D3E6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МГУ им. М.В.             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Ломоносова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sym typeface="Roboto Condensed Light"/>
            </a:endParaRPr>
          </a:p>
        </p:txBody>
      </p:sp>
      <p:sp>
        <p:nvSpPr>
          <p:cNvPr id="46" name="Shape 484"/>
          <p:cNvSpPr txBox="1">
            <a:spLocks/>
          </p:cNvSpPr>
          <p:nvPr/>
        </p:nvSpPr>
        <p:spPr>
          <a:xfrm>
            <a:off x="471711" y="4439040"/>
            <a:ext cx="2815550" cy="54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171450">
              <a:spcBef>
                <a:spcPts val="1000"/>
              </a:spcBef>
              <a:buClr>
                <a:srgbClr val="C7D3E6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sym typeface="Roboto Condensed Light"/>
              </a:rPr>
              <a:t> Храм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sym typeface="Roboto Condensed Light"/>
              </a:rPr>
              <a:t>Христа Спасителя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sym typeface="Roboto Condensed Light"/>
            </a:endParaRPr>
          </a:p>
          <a:p>
            <a:pPr marL="457200">
              <a:spcBef>
                <a:spcPts val="1000"/>
              </a:spcBef>
              <a:buClr>
                <a:srgbClr val="C7D3E6"/>
              </a:buClr>
              <a:buSzPts val="1800"/>
              <a:buFont typeface="Roboto Condensed Light"/>
              <a:buChar char="▰"/>
            </a:pPr>
            <a:endParaRPr lang="en-US" sz="1200" b="1" dirty="0">
              <a:solidFill>
                <a:srgbClr val="263248"/>
              </a:solidFill>
              <a:ea typeface="Roboto Condensed Light"/>
              <a:cs typeface="Roboto Condensed Light"/>
              <a:sym typeface="Roboto Condensed Light"/>
            </a:endParaRPr>
          </a:p>
          <a:p>
            <a:pPr marL="457200">
              <a:spcBef>
                <a:spcPts val="1000"/>
              </a:spcBef>
              <a:buClr>
                <a:srgbClr val="C7D3E6"/>
              </a:buClr>
              <a:buSzPts val="1800"/>
              <a:buFont typeface="Roboto Condensed Light"/>
              <a:buChar char="▰"/>
            </a:pPr>
            <a:endParaRPr lang="en-US" sz="1200" b="1" dirty="0" smtClean="0">
              <a:solidFill>
                <a:srgbClr val="263248"/>
              </a:solidFill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36512" y="836712"/>
            <a:ext cx="9144001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РЕАЛИЗОВАННЫЕ ПРОЕКТЫ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258" y="5004212"/>
            <a:ext cx="2353791" cy="1607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Shape 484"/>
          <p:cNvSpPr txBox="1">
            <a:spLocks/>
          </p:cNvSpPr>
          <p:nvPr/>
        </p:nvSpPr>
        <p:spPr>
          <a:xfrm>
            <a:off x="3131840" y="4448713"/>
            <a:ext cx="2440201" cy="54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157163" algn="ctr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sym typeface="Roboto Condensed Light"/>
              </a:rPr>
              <a:t>  Парк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sym typeface="Roboto Condensed Light"/>
              </a:rPr>
              <a:t>«Зарядье»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sym typeface="Roboto Condensed Light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153203" y="5001272"/>
            <a:ext cx="2575794" cy="1613799"/>
            <a:chOff x="5263195" y="3815254"/>
            <a:chExt cx="3545808" cy="237729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477" y="3815254"/>
              <a:ext cx="1630099" cy="12225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145"/>
            <a:stretch/>
          </p:blipFill>
          <p:spPr>
            <a:xfrm>
              <a:off x="5263195" y="5132603"/>
              <a:ext cx="1836601" cy="1051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100" y="3815254"/>
              <a:ext cx="1835696" cy="12225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6029" y="5132603"/>
              <a:ext cx="1622974" cy="10599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9" name="Shape 484"/>
          <p:cNvSpPr txBox="1">
            <a:spLocks/>
          </p:cNvSpPr>
          <p:nvPr/>
        </p:nvSpPr>
        <p:spPr>
          <a:xfrm>
            <a:off x="6237950" y="4416540"/>
            <a:ext cx="2735797" cy="54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157163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sym typeface="Roboto Condensed Light"/>
              </a:rPr>
              <a:t>  Спортивные объекты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sym typeface="Roboto Condensed Light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87" y="101103"/>
            <a:ext cx="3021580" cy="6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51977"/>
      </p:ext>
    </p:extLst>
  </p:cSld>
  <p:clrMapOvr>
    <a:masterClrMapping/>
  </p:clrMapOvr>
  <p:transition advTm="773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 preferRelativeResize="0"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38" y="4736721"/>
            <a:ext cx="2670407" cy="1892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1800708" y="2348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>
              <a:solidFill>
                <a:srgbClr val="263248"/>
              </a:solidFill>
              <a:latin typeface="+mn-lt"/>
              <a:ea typeface="Roboto Condensed Light"/>
              <a:cs typeface="Roboto Condensed Light"/>
            </a:endParaRPr>
          </a:p>
        </p:txBody>
      </p:sp>
      <p:pic>
        <p:nvPicPr>
          <p:cNvPr id="8" name="Объект 7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007" y="1818887"/>
            <a:ext cx="2678425" cy="1997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95288" y="1357229"/>
            <a:ext cx="2660600" cy="5899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8650" indent="-171450">
              <a:spcBef>
                <a:spcPts val="1000"/>
              </a:spcBef>
              <a:buClr>
                <a:srgbClr val="C7D3E6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263248"/>
                </a:solidFill>
                <a:ea typeface="Roboto Condensed Light"/>
                <a:cs typeface="Roboto Condensed Light"/>
                <a:sym typeface="Roboto Condensed Light"/>
              </a:rPr>
              <a:t>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Дом правительства МО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628650" indent="-171450">
              <a:spcBef>
                <a:spcPts val="1000"/>
              </a:spcBef>
              <a:buClr>
                <a:srgbClr val="C7D3E6"/>
              </a:buClr>
              <a:buSzPts val="1800"/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263248"/>
              </a:solidFill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15867" y="1357229"/>
            <a:ext cx="2718821" cy="5899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8650" indent="-171450">
              <a:spcBef>
                <a:spcPts val="1000"/>
              </a:spcBef>
              <a:buClr>
                <a:srgbClr val="C7D3E6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263248"/>
                </a:solidFill>
                <a:ea typeface="Roboto Condensed Light"/>
                <a:cs typeface="Roboto Condensed Light"/>
                <a:sym typeface="Roboto Condensed Light"/>
              </a:rPr>
              <a:t>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Саяно-Шушенская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ГЭС</a:t>
            </a:r>
          </a:p>
          <a:p>
            <a:pPr marL="628650" indent="-171450">
              <a:spcBef>
                <a:spcPts val="1000"/>
              </a:spcBef>
              <a:buClr>
                <a:srgbClr val="C7D3E6"/>
              </a:buClr>
              <a:buSzPts val="1800"/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263248"/>
              </a:solidFill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80528" y="4174064"/>
            <a:ext cx="3577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171450" algn="ctr">
              <a:spcBef>
                <a:spcPts val="1000"/>
              </a:spcBef>
              <a:buClr>
                <a:srgbClr val="C7D3E6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263248"/>
                </a:solidFill>
                <a:ea typeface="Roboto Condensed Light"/>
                <a:cs typeface="Roboto Condensed Light"/>
                <a:sym typeface="Roboto Condensed Light"/>
              </a:rPr>
              <a:t>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sym typeface="Roboto Condensed Light"/>
              </a:rPr>
              <a:t>М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ост на о. Русский </a:t>
            </a:r>
            <a:b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 через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пролив Босфор Восточный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sym typeface="Roboto Condensed Ligh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83057" y="2782183"/>
            <a:ext cx="3463332" cy="237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indent="-346075">
              <a:buClr>
                <a:srgbClr val="C7D3E6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Международные </a:t>
            </a:r>
          </a:p>
          <a:p>
            <a:pPr marL="457200">
              <a:buClr>
                <a:srgbClr val="C7D3E6"/>
              </a:buClr>
              <a:buSzPts val="1800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        аэропорты: 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>
              <a:buClr>
                <a:srgbClr val="C7D3E6"/>
              </a:buClr>
              <a:buSzPts val="1800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- «Домодедово»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>
              <a:buClr>
                <a:srgbClr val="C7D3E6"/>
              </a:buClr>
              <a:buSzPts val="1800"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	- «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Внуково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>
              <a:buClr>
                <a:srgbClr val="C7D3E6"/>
              </a:buClr>
              <a:buSzPts val="1800"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	- «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Пулково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marL="457200">
              <a:buClr>
                <a:srgbClr val="C7D3E6"/>
              </a:buClr>
              <a:buSzPts val="1800"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	-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аэропорт Сочи</a:t>
            </a:r>
          </a:p>
          <a:p>
            <a:pPr marL="803275" indent="-346075">
              <a:spcBef>
                <a:spcPts val="1000"/>
              </a:spcBef>
              <a:buClr>
                <a:srgbClr val="C7D3E6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Транспортные развязки</a:t>
            </a:r>
          </a:p>
          <a:p>
            <a:pPr marL="803275" indent="-346075">
              <a:spcBef>
                <a:spcPts val="1200"/>
              </a:spcBef>
              <a:buClr>
                <a:srgbClr val="C7D3E6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Тоннели 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03275" indent="-346075">
              <a:spcBef>
                <a:spcPts val="1200"/>
              </a:spcBef>
              <a:buClr>
                <a:srgbClr val="C7D3E6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Строительство на </a:t>
            </a:r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>
              <a:buClr>
                <a:srgbClr val="C7D3E6"/>
              </a:buClr>
              <a:buSzPts val="1800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        вечномерзлых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грунтах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-10732" y="836712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РЕАЛИЗОВАННЫЕ ПРОЕКТЫ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006" y="4696769"/>
            <a:ext cx="2678425" cy="1893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5734596" y="4282532"/>
            <a:ext cx="2879763" cy="5899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8650" indent="-171450">
              <a:spcBef>
                <a:spcPts val="1000"/>
              </a:spcBef>
              <a:buClr>
                <a:srgbClr val="C7D3E6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263248"/>
                </a:solidFill>
                <a:ea typeface="Roboto Condensed Light"/>
                <a:cs typeface="Roboto Condensed Light"/>
              </a:rPr>
              <a:t>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Космодром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«Восточный»</a:t>
            </a:r>
          </a:p>
          <a:p>
            <a:pPr marL="628650" indent="-171450">
              <a:spcBef>
                <a:spcPts val="1000"/>
              </a:spcBef>
              <a:buClr>
                <a:srgbClr val="C7D3E6"/>
              </a:buClr>
              <a:buSzPts val="1800"/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263248"/>
              </a:solidFill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83057" y="1787782"/>
            <a:ext cx="2823222" cy="9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indent="-346075">
              <a:spcBef>
                <a:spcPts val="1000"/>
              </a:spcBef>
              <a:buClr>
                <a:srgbClr val="C7D3E6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Ростовская АЭС</a:t>
            </a:r>
          </a:p>
          <a:p>
            <a:pPr marL="803275" indent="-346075">
              <a:spcBef>
                <a:spcPts val="1000"/>
              </a:spcBef>
              <a:buClr>
                <a:srgbClr val="C7D3E6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Калининская АЭС</a:t>
            </a:r>
          </a:p>
          <a:p>
            <a:pPr marL="803275" indent="-346075">
              <a:spcBef>
                <a:spcPts val="1000"/>
              </a:spcBef>
              <a:buClr>
                <a:srgbClr val="C7D3E6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200" b="1" dirty="0" err="1">
                <a:solidFill>
                  <a:schemeClr val="accent1">
                    <a:lumMod val="75000"/>
                  </a:schemeClr>
                </a:solidFill>
              </a:rPr>
              <a:t>Зейская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ГЭС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16376" y="5736159"/>
            <a:ext cx="15112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>
              <a:spcBef>
                <a:spcPts val="600"/>
              </a:spcBef>
              <a:buClr>
                <a:srgbClr val="C7D3E6"/>
              </a:buClr>
              <a:buSzPts val="1800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и многое другое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sym typeface="Roboto Condensed Ligh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28" y="1805735"/>
            <a:ext cx="2667528" cy="1997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87" y="101103"/>
            <a:ext cx="3021580" cy="6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40"/>
          <p:cNvSpPr/>
          <p:nvPr/>
        </p:nvSpPr>
        <p:spPr>
          <a:xfrm>
            <a:off x="1907704" y="1863292"/>
            <a:ext cx="366560" cy="517886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41"/>
          <p:cNvSpPr/>
          <p:nvPr/>
        </p:nvSpPr>
        <p:spPr>
          <a:xfrm>
            <a:off x="1928383" y="3176972"/>
            <a:ext cx="441972" cy="460097"/>
          </a:xfrm>
          <a:custGeom>
            <a:avLst/>
            <a:gdLst/>
            <a:ahLst/>
            <a:cxnLst/>
            <a:rect l="0" t="0" r="0" b="0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Shape 542"/>
          <p:cNvGrpSpPr/>
          <p:nvPr/>
        </p:nvGrpSpPr>
        <p:grpSpPr>
          <a:xfrm>
            <a:off x="1944551" y="5121188"/>
            <a:ext cx="441980" cy="441616"/>
            <a:chOff x="2583100" y="2973775"/>
            <a:chExt cx="461550" cy="437200"/>
          </a:xfrm>
        </p:grpSpPr>
        <p:sp>
          <p:nvSpPr>
            <p:cNvPr id="7" name="Shape 543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544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Shape 545"/>
          <p:cNvGrpSpPr/>
          <p:nvPr/>
        </p:nvGrpSpPr>
        <p:grpSpPr>
          <a:xfrm>
            <a:off x="1919098" y="4293096"/>
            <a:ext cx="467433" cy="460075"/>
            <a:chOff x="1236875" y="1623900"/>
            <a:chExt cx="465200" cy="455475"/>
          </a:xfrm>
        </p:grpSpPr>
        <p:sp>
          <p:nvSpPr>
            <p:cNvPr id="10" name="Shape 546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0" t="0" r="0" b="0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547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0" t="0" r="0" b="0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548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0" t="0" r="0" b="0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549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0" t="0" r="0" b="0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550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551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552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0" t="0" r="0" b="0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Shape 538"/>
          <p:cNvSpPr txBox="1">
            <a:spLocks/>
          </p:cNvSpPr>
          <p:nvPr/>
        </p:nvSpPr>
        <p:spPr>
          <a:xfrm>
            <a:off x="2605921" y="1700808"/>
            <a:ext cx="5638487" cy="4536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7D3E6"/>
              </a:buClr>
              <a:buSzPts val="2400"/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sym typeface="Roboto Condensed"/>
              </a:rPr>
              <a:t>Адрес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sym typeface="Roboto Condensed"/>
              </a:rPr>
              <a:t>:  109428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sym typeface="Roboto Condensed"/>
              </a:rPr>
              <a:t>, Москва,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sym typeface="Roboto Condensed"/>
              </a:rPr>
              <a:t>2-я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sym typeface="Roboto Condensed"/>
              </a:rPr>
              <a:t>Институтская ул., д.6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sym typeface="Roboto Condensed"/>
              </a:rPr>
              <a:t> 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sym typeface="Roboto Condensed"/>
            </a:endParaRPr>
          </a:p>
          <a:p>
            <a:pPr marL="0" indent="0">
              <a:spcBef>
                <a:spcPts val="600"/>
              </a:spcBef>
              <a:buClr>
                <a:srgbClr val="C7D3E6"/>
              </a:buClr>
              <a:buSzPts val="2400"/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sym typeface="Roboto Condensed"/>
              </a:rPr>
              <a:t>                АО «НИЦ «Строительство»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sym typeface="Roboto Condensed"/>
              </a:rPr>
              <a:t> </a:t>
            </a:r>
          </a:p>
          <a:p>
            <a:pPr marL="0" indent="0">
              <a:spcBef>
                <a:spcPts val="1000"/>
              </a:spcBef>
              <a:buClr>
                <a:srgbClr val="C7D3E6"/>
              </a:buClr>
              <a:buSzPts val="2400"/>
              <a:buFont typeface="Roboto Condensed Light"/>
              <a:buNone/>
            </a:pPr>
            <a:endParaRPr lang="en-US" sz="1800" b="1" dirty="0" smtClean="0">
              <a:ea typeface="Roboto Condensed"/>
              <a:cs typeface="Roboto Condensed"/>
              <a:sym typeface="Roboto Condensed"/>
            </a:endParaRPr>
          </a:p>
          <a:p>
            <a:pPr marL="0" indent="0">
              <a:lnSpc>
                <a:spcPct val="115000"/>
              </a:lnSpc>
              <a:spcBef>
                <a:spcPts val="1000"/>
              </a:spcBef>
              <a:buClr>
                <a:srgbClr val="C7D3E6"/>
              </a:buClr>
              <a:buSzPts val="2400"/>
              <a:buFont typeface="Roboto Condensed Light"/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sym typeface="Roboto Condensed"/>
              </a:rPr>
              <a:t>Тел.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sym typeface="Roboto Condensed"/>
              </a:rPr>
              <a:t>/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sym typeface="Roboto Condensed"/>
              </a:rPr>
              <a:t>факс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sym typeface="Roboto Condensed"/>
              </a:rPr>
              <a:t>: </a:t>
            </a:r>
          </a:p>
          <a:p>
            <a:pPr marL="0" indent="0">
              <a:lnSpc>
                <a:spcPct val="115000"/>
              </a:lnSpc>
              <a:spcBef>
                <a:spcPts val="1000"/>
              </a:spcBef>
              <a:buClr>
                <a:srgbClr val="C7D3E6"/>
              </a:buClr>
              <a:buSzPts val="2400"/>
              <a:buFont typeface="Roboto Condensed Light"/>
              <a:buNone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sym typeface="Roboto Condensed"/>
              </a:rPr>
              <a:t>+7 (495) 602-00-70</a:t>
            </a:r>
          </a:p>
          <a:p>
            <a:pPr marL="0" indent="0">
              <a:lnSpc>
                <a:spcPct val="115000"/>
              </a:lnSpc>
              <a:spcBef>
                <a:spcPts val="1000"/>
              </a:spcBef>
              <a:buClr>
                <a:srgbClr val="C7D3E6"/>
              </a:buClr>
              <a:buSzPts val="2400"/>
              <a:buFont typeface="Roboto Condensed Light"/>
              <a:buNone/>
            </a:pPr>
            <a:endParaRPr lang="ru-RU" sz="1800" b="1" dirty="0" smtClean="0">
              <a:ea typeface="Roboto Condensed"/>
              <a:cs typeface="Roboto Condensed"/>
              <a:sym typeface="Roboto Condensed"/>
            </a:endParaRPr>
          </a:p>
          <a:p>
            <a:pPr marL="0" indent="0">
              <a:lnSpc>
                <a:spcPct val="115000"/>
              </a:lnSpc>
              <a:spcBef>
                <a:spcPts val="1000"/>
              </a:spcBef>
              <a:buClr>
                <a:srgbClr val="C7D3E6"/>
              </a:buClr>
              <a:buSzPts val="2400"/>
              <a:buFont typeface="Roboto Condensed Light"/>
              <a:buNone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sym typeface="Roboto Condensed"/>
              </a:rPr>
              <a:t>E-mail:</a:t>
            </a:r>
            <a:r>
              <a:rPr lang="en-US" sz="1800" b="1" dirty="0" smtClean="0">
                <a:ea typeface="Roboto Condensed"/>
                <a:cs typeface="Roboto Condensed"/>
                <a:sym typeface="Roboto Condensed"/>
              </a:rPr>
              <a:t> 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ea typeface="Roboto Condensed"/>
                <a:cs typeface="Roboto Condensed"/>
                <a:sym typeface="Roboto Condensed"/>
              </a:rPr>
              <a:t>inf@cstroy.ru</a:t>
            </a:r>
            <a:endParaRPr lang="en-US" sz="1800" b="1" u="sng" dirty="0" smtClean="0">
              <a:solidFill>
                <a:schemeClr val="bg2">
                  <a:lumMod val="50000"/>
                </a:schemeClr>
              </a:solidFill>
              <a:ea typeface="Roboto Condensed"/>
              <a:cs typeface="Roboto Condensed"/>
              <a:sym typeface="Roboto Condensed"/>
            </a:endParaRPr>
          </a:p>
          <a:p>
            <a:pPr marL="0" indent="0">
              <a:lnSpc>
                <a:spcPct val="115000"/>
              </a:lnSpc>
              <a:spcBef>
                <a:spcPts val="1000"/>
              </a:spcBef>
              <a:buClr>
                <a:srgbClr val="C7D3E6"/>
              </a:buClr>
              <a:buSzPts val="2400"/>
              <a:buFont typeface="Roboto Condensed Light"/>
              <a:buNone/>
            </a:pPr>
            <a:r>
              <a:rPr lang="en-US" sz="1800" b="1" dirty="0" smtClean="0">
                <a:ea typeface="Roboto Condensed"/>
                <a:cs typeface="Roboto Condensed"/>
                <a:sym typeface="Roboto Condensed"/>
              </a:rPr>
              <a:t> </a:t>
            </a:r>
          </a:p>
          <a:p>
            <a:pPr marL="0" indent="0">
              <a:lnSpc>
                <a:spcPct val="115000"/>
              </a:lnSpc>
              <a:spcBef>
                <a:spcPts val="1000"/>
              </a:spcBef>
              <a:buClr>
                <a:srgbClr val="C7D3E6"/>
              </a:buClr>
              <a:buSzPts val="2400"/>
              <a:buFont typeface="Roboto Condensed Light"/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sym typeface="Roboto Condensed"/>
              </a:rPr>
              <a:t>сайт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sym typeface="Roboto Condensed"/>
              </a:rPr>
              <a:t>:</a:t>
            </a:r>
            <a:r>
              <a:rPr lang="en-US" sz="1800" b="1" dirty="0" smtClean="0"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ea typeface="Roboto Condensed"/>
                <a:cs typeface="Roboto Condensed"/>
                <a:sym typeface="Roboto Condensed"/>
              </a:rPr>
              <a:t>www.cstroy.ru</a:t>
            </a:r>
            <a:r>
              <a:rPr lang="en-US" sz="1800" b="1" u="sng" dirty="0" smtClean="0">
                <a:solidFill>
                  <a:schemeClr val="bg2">
                    <a:lumMod val="50000"/>
                  </a:schemeClr>
                </a:solidFill>
                <a:ea typeface="Roboto Condensed"/>
                <a:cs typeface="Roboto Condensed"/>
                <a:sym typeface="Roboto Condensed"/>
              </a:rPr>
              <a:t>  </a:t>
            </a:r>
          </a:p>
          <a:p>
            <a:pPr marL="0" inden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None/>
            </a:pPr>
            <a:endParaRPr lang="en-US" sz="1800" dirty="0">
              <a:solidFill>
                <a:srgbClr val="3F537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197" y="848699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КОНТАКТЫ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87" y="101103"/>
            <a:ext cx="3021580" cy="6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4052" y="1484784"/>
            <a:ext cx="2333005" cy="1542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6562" y="5175317"/>
            <a:ext cx="2322399" cy="1512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9888" y="3330155"/>
            <a:ext cx="2347170" cy="1542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604569" y="1912201"/>
            <a:ext cx="4980167" cy="404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Ведет свою историю с 1927 года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Специализация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Центра: научные и прикладные исследования в строительстве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Задачей НИЦ «Строительство» является обеспечение эффективности, надежности и безопасности строительных работ и всего строительного комплекса страны в целом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100 процентов голосующих акций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АО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«НИЦ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«Строительство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 принадлежит Российской Федерации в лице Росимущества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066" y="917814"/>
            <a:ext cx="8643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О НАУЧНО-ИССЛЕДОВАТЕЛЬСКОМ ЦЕНТРЕ «СТРОИТЕЛЬСТВО»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87" y="101103"/>
            <a:ext cx="3021580" cy="677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69347" y="5909815"/>
            <a:ext cx="2892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Виталий Геннадьевич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Крючков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573" y="713132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РУКОВОДСТВО АО «НИЦ «СТРОИТЕЛЬСТВО»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5535" y="1361452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Генеральный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директор, 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октор экономических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наук,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кадемик РИА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87" y="101103"/>
            <a:ext cx="3021580" cy="67744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1" r="10832" b="7688"/>
          <a:stretch/>
        </p:blipFill>
        <p:spPr>
          <a:xfrm>
            <a:off x="4602940" y="5055145"/>
            <a:ext cx="1366958" cy="1669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" descr="R:\Центр\Отдел маркетинга\ФОТО и ВИДЕО\фото сотрудников\маленькие фотографии\ЦНИИСК мал\Vedyakov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2" r="2561" b="4909"/>
          <a:stretch/>
        </p:blipFill>
        <p:spPr bwMode="auto">
          <a:xfrm>
            <a:off x="4608944" y="1361452"/>
            <a:ext cx="1366125" cy="1656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660232" y="1595165"/>
            <a:ext cx="1444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Директор ЦНИИСК 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им. В.А. Кучеренко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337075" y="2231607"/>
            <a:ext cx="2090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Иван</a:t>
            </a:r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Иванович Ведяков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51603" y="5290917"/>
            <a:ext cx="135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Директор НИИЖБ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им. А.А. Гвоздева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660232" y="3341627"/>
            <a:ext cx="1594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Директор НИИОСП 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им. Н.М. Герсеванова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942553" y="5847817"/>
            <a:ext cx="2971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Дмитрий</a:t>
            </a:r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Владимирович Кузеванов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43106" y="3953294"/>
            <a:ext cx="262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Рафаэль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</a:rPr>
              <a:t>Фаритович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Шарафутдинов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3"/>
          <a:stretch/>
        </p:blipFill>
        <p:spPr>
          <a:xfrm>
            <a:off x="4586573" y="3214599"/>
            <a:ext cx="1370553" cy="1665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2" b="17823"/>
          <a:stretch/>
        </p:blipFill>
        <p:spPr>
          <a:xfrm>
            <a:off x="432951" y="2307039"/>
            <a:ext cx="3371917" cy="35458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50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68" b="1"/>
          <a:stretch/>
        </p:blipFill>
        <p:spPr bwMode="auto">
          <a:xfrm>
            <a:off x="1212640" y="5080103"/>
            <a:ext cx="7107194" cy="137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7990" y="1587987"/>
            <a:ext cx="9036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Предлагаем весь спектр инжиниринговых услуг для строительного комплекса :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238" y="4439117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нания и опыт сотрудников НИЦ «СТРОИТЕЛЬСТВО» востребованы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на всех этапах строительства: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997923"/>
            <a:ext cx="8165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НИЦ «СТРОИТЕЛЬСТВО» В ФАКТАХ И ЦИФРАХ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87" y="101103"/>
            <a:ext cx="3021580" cy="677442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1319843" y="2002696"/>
            <a:ext cx="6892787" cy="2231951"/>
            <a:chOff x="1514954" y="926611"/>
            <a:chExt cx="6892787" cy="2231951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52" b="39105"/>
            <a:stretch/>
          </p:blipFill>
          <p:spPr>
            <a:xfrm>
              <a:off x="1514954" y="926611"/>
              <a:ext cx="6892787" cy="223195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064993" y="1286355"/>
              <a:ext cx="864096" cy="877163"/>
            </a:xfrm>
            <a:prstGeom prst="rect">
              <a:avLst/>
            </a:prstGeom>
            <a:solidFill>
              <a:srgbClr val="B6C0CD"/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800" dirty="0" smtClean="0">
                  <a:solidFill>
                    <a:srgbClr val="4A5969"/>
                  </a:solidFill>
                  <a:latin typeface="Dotum" panose="020B0600000101010101" pitchFamily="34" charset="-127"/>
                  <a:ea typeface="Dotum" panose="020B0600000101010101" pitchFamily="34" charset="-127"/>
                  <a:cs typeface="Arial Unicode MS" panose="020B0604020202020204" pitchFamily="34" charset="-128"/>
                </a:rPr>
                <a:t>95</a:t>
              </a:r>
              <a:r>
                <a:rPr lang="ru-RU" dirty="0" smtClean="0">
                  <a:solidFill>
                    <a:srgbClr val="4A59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ru-RU" sz="1300" dirty="0" smtClean="0">
                  <a:solidFill>
                    <a:srgbClr val="4A5969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лет</a:t>
              </a:r>
              <a:endParaRPr lang="ru-RU" sz="1300" dirty="0">
                <a:solidFill>
                  <a:srgbClr val="4A596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97857" y="1546553"/>
              <a:ext cx="1224136" cy="523220"/>
            </a:xfrm>
            <a:prstGeom prst="rect">
              <a:avLst/>
            </a:prstGeom>
            <a:solidFill>
              <a:srgbClr val="B6C0CD"/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4A5969"/>
                  </a:solidFill>
                  <a:latin typeface="Dotum" panose="020B0600000101010101" pitchFamily="34" charset="-127"/>
                  <a:ea typeface="Dotum" panose="020B0600000101010101" pitchFamily="34" charset="-127"/>
                  <a:cs typeface="Arial Unicode MS" panose="020B0604020202020204" pitchFamily="34" charset="-128"/>
                </a:rPr>
                <a:t>15000</a:t>
              </a:r>
              <a:r>
                <a:rPr lang="ru-RU" sz="2800" b="1" dirty="0" smtClean="0">
                  <a:solidFill>
                    <a:srgbClr val="4A59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dirty="0" smtClean="0">
                <a:solidFill>
                  <a:srgbClr val="4A59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37475" y="1463326"/>
              <a:ext cx="792088" cy="5232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657A93"/>
                  </a:solidFill>
                  <a:latin typeface="Dotum" panose="020B0600000101010101" pitchFamily="34" charset="-127"/>
                  <a:ea typeface="Dotum" panose="020B0600000101010101" pitchFamily="34" charset="-127"/>
                  <a:cs typeface="Arial Unicode MS" panose="020B0604020202020204" pitchFamily="34" charset="-128"/>
                </a:rPr>
                <a:t>250</a:t>
              </a:r>
              <a:r>
                <a:rPr lang="ru-RU" sz="2800" b="1" dirty="0">
                  <a:solidFill>
                    <a:srgbClr val="657A93"/>
                  </a:solidFill>
                  <a:latin typeface="Dotum" panose="020B0600000101010101" pitchFamily="34" charset="-127"/>
                  <a:ea typeface="Dotum" panose="020B0600000101010101" pitchFamily="34" charset="-127"/>
                  <a:cs typeface="Arial Unicode MS" panose="020B0604020202020204" pitchFamily="34" charset="-128"/>
                </a:rPr>
                <a:t> 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879426" y="1335515"/>
              <a:ext cx="708187" cy="550603"/>
            </a:xfrm>
            <a:prstGeom prst="rect">
              <a:avLst/>
            </a:prstGeom>
            <a:solidFill>
              <a:srgbClr val="687A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657A93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809455" y="1362898"/>
              <a:ext cx="9184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chemeClr val="bg1"/>
                  </a:solidFill>
                  <a:latin typeface="Dotum" panose="020B0600000101010101" pitchFamily="34" charset="-127"/>
                  <a:ea typeface="Dotum" panose="020B0600000101010101" pitchFamily="34" charset="-127"/>
                  <a:cs typeface="Arial Unicode MS" panose="020B0604020202020204" pitchFamily="34" charset="-128"/>
                </a:rPr>
                <a:t>250</a:t>
              </a:r>
              <a:endParaRPr lang="ru-RU" sz="2800" b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07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4911648" y="3383468"/>
            <a:ext cx="3614809" cy="5120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Генеральное проектирование (уникальных сооружений)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4467" y="3122172"/>
            <a:ext cx="3840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Научно-исследовательские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работы (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теоретические, поисковые и прикладные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86955" y="1618650"/>
            <a:ext cx="3532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Строительный инжиниринг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92643" y="4369323"/>
            <a:ext cx="4162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Управление проектами,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т.ч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. экспертиза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и ценовой технологический аудит</a:t>
            </a:r>
            <a:endParaRPr lang="ru-RU" sz="1600" dirty="0">
              <a:latin typeface="Calibri Ligh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467" y="4369323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Научно-техническое сопровождение изысканий, проектирования, строительства, эксплуатации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5160" y="1628800"/>
            <a:ext cx="40375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Научно-исследовательские, опытно-конструкторские и инновационные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разработки в области строительства и их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внедрение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785" y="5539407"/>
            <a:ext cx="42353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Изыскания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инженерно-геологические, -геодезические, -геофизические, </a:t>
            </a:r>
          </a:p>
          <a:p>
            <a:pPr marL="271463"/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-экологические, геотехнические)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886955" y="5531148"/>
            <a:ext cx="4037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Термометрические, гидрогеологические и геодезические наблюдения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86955" y="2418938"/>
            <a:ext cx="4037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Выполнение функции технического заказчика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07870" y="908720"/>
            <a:ext cx="5928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НАШИ КОМПЕТЕНЦИИ 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87" y="101103"/>
            <a:ext cx="3021580" cy="6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1154" y="5503112"/>
            <a:ext cx="4037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Статические и динамические расчеты зданий и сооружений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9795" y="1692383"/>
            <a:ext cx="4037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Разработка новых эффективных материалов и конструкций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20862" y="5944177"/>
            <a:ext cx="3025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Повышение квалификации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98068" y="2572088"/>
            <a:ext cx="36025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Сертификационная деятельность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98068" y="4610298"/>
            <a:ext cx="39387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Подготовка и переподготовка кадров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1463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аспирантура, докторантура, кафедра иностранного языка, кафедра философии)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07870" y="908720"/>
            <a:ext cx="5928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НАШИ КОМПЕТЕНЦИИ 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89795" y="3265822"/>
            <a:ext cx="4087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Создание и совершенствование нормативно-технической базы, разработка нормативно-технической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документации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СП, ГОСТы, СТУ и др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.)</a:t>
            </a:r>
            <a:endParaRPr lang="ru-RU" sz="1600" dirty="0">
              <a:latin typeface="Calibri Light" pitchFamily="34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424136" y="4655922"/>
            <a:ext cx="3708412" cy="3957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Опытно-конструкторские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работы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3865938"/>
            <a:ext cx="40375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Освоение подземного пространства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1684484"/>
            <a:ext cx="417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Диагностика, мониторинг, оценка фактического и технического состояния зданий, сооружений и их конструкций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3075955"/>
            <a:ext cx="3549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Геокриологический мониторинг</a:t>
            </a:r>
            <a:endParaRPr lang="ru-RU" sz="16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87" y="101103"/>
            <a:ext cx="3021580" cy="6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80" y="908720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МАГИСТРАЛЬНЫЕ НАПРАВЛЕНИЯ 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НАУЧНО-ТЕХНИЧЕСКОЙ ДЕЯТЕЛЬНОСТИ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87" y="101103"/>
            <a:ext cx="3021580" cy="6774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F2D3A2-324E-DC0F-7FEE-2DB633C306EA}"/>
              </a:ext>
            </a:extLst>
          </p:cNvPr>
          <p:cNvSpPr txBox="1"/>
          <p:nvPr/>
        </p:nvSpPr>
        <p:spPr>
          <a:xfrm>
            <a:off x="395288" y="1700808"/>
            <a:ext cx="8425184" cy="459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Разработка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новых отечественных технологий производства строительных материалов и изделий превосходящих зарубежные аналоги 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Разработка методов защиты от опасных техногенных и инженерно-геологических процессов, связанных с глобальными климатическими изменениями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Развитие информационных технологий в строительстве и геотехнике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Создание новых технологий и методов обеспечения сейсмостойкости объектов капитального строительства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Оценка напряженно-деформированного состояния грунтовых массивов в естественных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условиях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 использованием технологий испытаний грунтов, позволяющих прогнозировать их изменение во времени на весь жизненный цикл </a:t>
            </a:r>
          </a:p>
        </p:txBody>
      </p:sp>
    </p:spTree>
    <p:extLst>
      <p:ext uri="{BB962C8B-B14F-4D97-AF65-F5344CB8AC3E}">
        <p14:creationId xmlns:p14="http://schemas.microsoft.com/office/powerpoint/2010/main" val="41464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57" y="764704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НОРМОТВОРЧЕСТВО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И ИННОВАЦИИ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442146"/>
            <a:ext cx="75968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Конкурентное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преимущество</a:t>
            </a:r>
          </a:p>
          <a:p>
            <a:pPr>
              <a:spcAft>
                <a:spcPts val="0"/>
              </a:spcAft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71463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Именно НИЦ «Строительство» является разработчиком действующих нормативных документов в сфере строительства:</a:t>
            </a:r>
          </a:p>
          <a:p>
            <a:pPr marL="533400" indent="-2619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Строительных норм и правил (СНиП)</a:t>
            </a:r>
          </a:p>
          <a:p>
            <a:pPr marL="533400" indent="-2619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Стандартов (ГОСТ)</a:t>
            </a:r>
          </a:p>
          <a:p>
            <a:pPr marL="533400" indent="-2619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Сводов правил (СП)</a:t>
            </a:r>
          </a:p>
          <a:p>
            <a:pPr marL="533400" indent="-2619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Методических Пособий руководящих документов по строительству (РДС)</a:t>
            </a:r>
          </a:p>
          <a:p>
            <a:pPr marL="533400" indent="-2619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Технических условий (ТУ)</a:t>
            </a:r>
          </a:p>
          <a:p>
            <a:pPr marL="533400" indent="-261938">
              <a:spcBef>
                <a:spcPts val="600"/>
              </a:spcBef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также отвечает за их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актуализацию.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5157192"/>
            <a:ext cx="2695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Инновационные разработки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87" y="101103"/>
            <a:ext cx="3021580" cy="6774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89" y="4680612"/>
            <a:ext cx="5352288" cy="194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43393315"/>
              </p:ext>
            </p:extLst>
          </p:nvPr>
        </p:nvGraphicFramePr>
        <p:xfrm>
          <a:off x="194952" y="1958263"/>
          <a:ext cx="2495057" cy="1885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7091675"/>
              </p:ext>
            </p:extLst>
          </p:nvPr>
        </p:nvGraphicFramePr>
        <p:xfrm>
          <a:off x="3389610" y="1941402"/>
          <a:ext cx="2407596" cy="2063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05735348"/>
              </p:ext>
            </p:extLst>
          </p:nvPr>
        </p:nvGraphicFramePr>
        <p:xfrm>
          <a:off x="6414292" y="4545373"/>
          <a:ext cx="2442503" cy="1907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1137470" y="2358048"/>
            <a:ext cx="656303" cy="42770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281405" y="2382943"/>
            <a:ext cx="656303" cy="42770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7306983" y="5042548"/>
            <a:ext cx="602533" cy="71248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90596" y="1893728"/>
            <a:ext cx="6489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млн руб.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5346" y="4519634"/>
            <a:ext cx="6489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млн руб.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8943" y="1910143"/>
            <a:ext cx="6489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млн руб.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1227" y="2341067"/>
            <a:ext cx="475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FF0000"/>
                </a:solidFill>
                <a:latin typeface="+mj-lt"/>
              </a:rPr>
              <a:t>+ 94%</a:t>
            </a:r>
            <a:endParaRPr lang="ru-RU" sz="9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7273" y="5263049"/>
            <a:ext cx="6039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FF0000"/>
                </a:solidFill>
                <a:latin typeface="+mj-lt"/>
              </a:rPr>
              <a:t>+ 942%</a:t>
            </a:r>
            <a:endParaRPr lang="ru-RU" sz="9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1419" y="2425338"/>
            <a:ext cx="475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FF0000"/>
                </a:solidFill>
                <a:latin typeface="+mj-lt"/>
              </a:rPr>
              <a:t>+ 91%</a:t>
            </a:r>
            <a:endParaRPr lang="ru-RU" sz="9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87393740"/>
              </p:ext>
            </p:extLst>
          </p:nvPr>
        </p:nvGraphicFramePr>
        <p:xfrm>
          <a:off x="194952" y="4567385"/>
          <a:ext cx="2435498" cy="1892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575924489"/>
              </p:ext>
            </p:extLst>
          </p:nvPr>
        </p:nvGraphicFramePr>
        <p:xfrm>
          <a:off x="6348811" y="1856284"/>
          <a:ext cx="2507984" cy="198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 flipV="1">
            <a:off x="1108305" y="4905724"/>
            <a:ext cx="570743" cy="38433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20893" y="4897159"/>
            <a:ext cx="475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FF0000"/>
                </a:solidFill>
                <a:latin typeface="+mj-lt"/>
              </a:rPr>
              <a:t>+ 75%</a:t>
            </a:r>
            <a:endParaRPr lang="ru-RU" sz="9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7313084" y="2235254"/>
            <a:ext cx="591217" cy="19510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51958" y="2114228"/>
            <a:ext cx="475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FF0000"/>
                </a:solidFill>
                <a:latin typeface="+mj-lt"/>
              </a:rPr>
              <a:t>+ 11%</a:t>
            </a:r>
            <a:endParaRPr lang="ru-RU" sz="9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136" y="1541175"/>
            <a:ext cx="3180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/>
              <a:t>Объем поступивших денежных средств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43622" y="1432063"/>
            <a:ext cx="2531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Объем произведенной научно-технической продукции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06685" y="4201950"/>
            <a:ext cx="14405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Чистая прибыль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82902" y="4183832"/>
            <a:ext cx="29300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Выработка на одного исследователя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456948" y="1432062"/>
            <a:ext cx="2380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Объекты интеллектуальной </a:t>
            </a:r>
            <a:endParaRPr lang="ru-RU" sz="12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собственности</a:t>
            </a:r>
            <a:endParaRPr lang="ru-RU" sz="12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90596" y="4487884"/>
            <a:ext cx="6489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млн руб.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Пятно 1 26"/>
          <p:cNvSpPr/>
          <p:nvPr/>
        </p:nvSpPr>
        <p:spPr>
          <a:xfrm>
            <a:off x="3328180" y="4079062"/>
            <a:ext cx="2915153" cy="2325772"/>
          </a:xfrm>
          <a:prstGeom prst="irregularSeal1">
            <a:avLst/>
          </a:prstGeom>
          <a:solidFill>
            <a:srgbClr val="FB9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rgbClr val="1F327D"/>
                </a:solidFill>
              </a:rPr>
              <a:t>Ежегодный стабильный рост показателей </a:t>
            </a:r>
            <a:r>
              <a:rPr lang="ru-RU" sz="1350" b="1" dirty="0">
                <a:solidFill>
                  <a:srgbClr val="1F327D"/>
                </a:solidFill>
              </a:rPr>
              <a:t>компании</a:t>
            </a:r>
            <a:endParaRPr lang="ru-RU" sz="1350" b="1" dirty="0">
              <a:solidFill>
                <a:srgbClr val="1F327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76945" y="5496209"/>
            <a:ext cx="7674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FF0000"/>
                </a:solidFill>
                <a:latin typeface="+mj-lt"/>
              </a:rPr>
              <a:t>в</a:t>
            </a:r>
            <a:r>
              <a:rPr lang="ru-RU" sz="900" b="1" dirty="0">
                <a:solidFill>
                  <a:srgbClr val="FF0000"/>
                </a:solidFill>
                <a:latin typeface="+mj-lt"/>
              </a:rPr>
              <a:t> 10 раз</a:t>
            </a:r>
            <a:endParaRPr lang="ru-RU" sz="9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07870" y="908720"/>
            <a:ext cx="5928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ФИНАНСОВЫЕ ПОКАЗАТЕЛИ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1486</TotalTime>
  <Words>1091</Words>
  <Application>Microsoft Office PowerPoint</Application>
  <PresentationFormat>Экран (4:3)</PresentationFormat>
  <Paragraphs>220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 Unicode MS</vt:lpstr>
      <vt:lpstr>Dotum</vt:lpstr>
      <vt:lpstr>Arial</vt:lpstr>
      <vt:lpstr>Calibri</vt:lpstr>
      <vt:lpstr>Calibri Light</vt:lpstr>
      <vt:lpstr>Constantia</vt:lpstr>
      <vt:lpstr>Roboto Condensed</vt:lpstr>
      <vt:lpstr>Roboto Condensed Light</vt:lpstr>
      <vt:lpstr>Times New Roman</vt:lpstr>
      <vt:lpstr>Wingdings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Савельева Мария Александровна</cp:lastModifiedBy>
  <cp:revision>99</cp:revision>
  <cp:lastPrinted>2023-03-21T10:03:22Z</cp:lastPrinted>
  <dcterms:created xsi:type="dcterms:W3CDTF">2021-02-11T17:42:25Z</dcterms:created>
  <dcterms:modified xsi:type="dcterms:W3CDTF">2023-03-21T14:36:57Z</dcterms:modified>
</cp:coreProperties>
</file>